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ource Serif Pro" charset="1" panose="02040603050405020204"/>
      <p:regular r:id="rId10"/>
    </p:embeddedFont>
    <p:embeddedFont>
      <p:font typeface="Source Serif Pro Bold" charset="1" panose="02040803050405020204"/>
      <p:regular r:id="rId11"/>
    </p:embeddedFont>
    <p:embeddedFont>
      <p:font typeface="Times New Roman" charset="1" panose="02030502070405020303"/>
      <p:regular r:id="rId12"/>
    </p:embeddedFont>
    <p:embeddedFont>
      <p:font typeface="Times New Roman Bold" charset="1" panose="02030802070405020303"/>
      <p:regular r:id="rId13"/>
    </p:embeddedFont>
    <p:embeddedFont>
      <p:font typeface="Times New Roman Italics" charset="1" panose="02030502070405090303"/>
      <p:regular r:id="rId14"/>
    </p:embeddedFont>
    <p:embeddedFont>
      <p:font typeface="Times New Roman Bold Italics" charset="1" panose="02030802070405090303"/>
      <p:regular r:id="rId15"/>
    </p:embeddedFont>
    <p:embeddedFont>
      <p:font typeface="Times New Roman Medium" charset="1" panose="02030502070405020303"/>
      <p:regular r:id="rId16"/>
    </p:embeddedFont>
    <p:embeddedFont>
      <p:font typeface="Times New Roman Medium Italics" charset="1" panose="02030502070405090303"/>
      <p:regular r:id="rId17"/>
    </p:embeddedFont>
    <p:embeddedFont>
      <p:font typeface="Times New Roman Semi-Bold" charset="1" panose="02030702070405020303"/>
      <p:regular r:id="rId18"/>
    </p:embeddedFont>
    <p:embeddedFont>
      <p:font typeface="Times New Roman Semi-Bold Italics" charset="1" panose="02030702070405090303"/>
      <p:regular r:id="rId19"/>
    </p:embeddedFont>
    <p:embeddedFont>
      <p:font typeface="Times New Roman Ultra-Bold" charset="1" panose="02030902070405020303"/>
      <p:regular r:id="rId20"/>
    </p:embeddedFont>
    <p:embeddedFont>
      <p:font typeface="Codec Pro" charset="1" panose="00000500000000000000"/>
      <p:regular r:id="rId21"/>
    </p:embeddedFont>
    <p:embeddedFont>
      <p:font typeface="Codec Pro Bold" charset="1" panose="00000600000000000000"/>
      <p:regular r:id="rId22"/>
    </p:embeddedFont>
    <p:embeddedFont>
      <p:font typeface="Codec Pro Thin" charset="1" panose="00000200000000000000"/>
      <p:regular r:id="rId23"/>
    </p:embeddedFont>
    <p:embeddedFont>
      <p:font typeface="Codec Pro Light" charset="1" panose="00000300000000000000"/>
      <p:regular r:id="rId24"/>
    </p:embeddedFont>
    <p:embeddedFont>
      <p:font typeface="Codec Pro Ultra-Bold" charset="1" panose="00000700000000000000"/>
      <p:regular r:id="rId25"/>
    </p:embeddedFont>
    <p:embeddedFont>
      <p:font typeface="Codec Pro Heavy" charset="1" panose="00000A00000000000000"/>
      <p:regular r:id="rId26"/>
    </p:embeddedFont>
    <p:embeddedFont>
      <p:font typeface="Klein Condensed" charset="1" panose="00000506000000000000"/>
      <p:regular r:id="rId27"/>
    </p:embeddedFont>
    <p:embeddedFont>
      <p:font typeface="Klein Condensed Bold" charset="1" panose="00000806000000000000"/>
      <p:regular r:id="rId28"/>
    </p:embeddedFont>
    <p:embeddedFont>
      <p:font typeface="Klein Condensed Italics" charset="1" panose="02000503060000020004"/>
      <p:regular r:id="rId29"/>
    </p:embeddedFont>
    <p:embeddedFont>
      <p:font typeface="Klein Condensed Bold Italics" charset="1" panose="02000503060000020004"/>
      <p:regular r:id="rId30"/>
    </p:embeddedFont>
    <p:embeddedFont>
      <p:font typeface="Klein Condensed Thin" charset="1" panose="00000206000000000000"/>
      <p:regular r:id="rId31"/>
    </p:embeddedFont>
    <p:embeddedFont>
      <p:font typeface="Klein Condensed Thin Italics" charset="1" panose="02000503060000020004"/>
      <p:regular r:id="rId32"/>
    </p:embeddedFont>
    <p:embeddedFont>
      <p:font typeface="Klein Condensed Heavy" charset="1" panose="00000A06000000000000"/>
      <p:regular r:id="rId33"/>
    </p:embeddedFont>
    <p:embeddedFont>
      <p:font typeface="Klein Condensed Heavy Italics" charset="1" panose="0200050306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1599">
            <a:off x="1787128" y="-429848"/>
            <a:ext cx="22622447" cy="11146697"/>
          </a:xfrm>
          <a:custGeom>
            <a:avLst/>
            <a:gdLst/>
            <a:ahLst/>
            <a:cxnLst/>
            <a:rect r="r" b="b" t="t" l="l"/>
            <a:pathLst>
              <a:path h="11146697" w="22622447">
                <a:moveTo>
                  <a:pt x="22622447" y="0"/>
                </a:moveTo>
                <a:lnTo>
                  <a:pt x="0" y="0"/>
                </a:lnTo>
                <a:lnTo>
                  <a:pt x="0" y="11146696"/>
                </a:lnTo>
                <a:lnTo>
                  <a:pt x="22622447" y="11146696"/>
                </a:lnTo>
                <a:lnTo>
                  <a:pt x="22622447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84232"/>
            <a:ext cx="12655463" cy="12655463"/>
          </a:xfrm>
          <a:custGeom>
            <a:avLst/>
            <a:gdLst/>
            <a:ahLst/>
            <a:cxnLst/>
            <a:rect r="r" b="b" t="t" l="l"/>
            <a:pathLst>
              <a:path h="12655463" w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7992932"/>
          <a:ext cx="17259300" cy="2374799"/>
        </p:xfrm>
        <a:graphic>
          <a:graphicData uri="http://schemas.openxmlformats.org/drawingml/2006/table">
            <a:tbl>
              <a:tblPr/>
              <a:tblGrid>
                <a:gridCol w="16078200"/>
                <a:gridCol w="1181100"/>
              </a:tblGrid>
              <a:tr h="237479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19"/>
                        </a:lnSpc>
                        <a:defRPr/>
                      </a:pPr>
                      <a:r>
                        <a:rPr lang="en-US" sz="4299">
                          <a:solidFill>
                            <a:srgbClr val="FFFFFF"/>
                          </a:solidFill>
                          <a:latin typeface="Codec Pro Bold"/>
                        </a:rPr>
                        <a:t>Presented by: BOOLEAN HOOLIGANS 2 - ON206</a:t>
                      </a:r>
                      <a:endParaRPr lang="en-US" sz="1100"/>
                    </a:p>
                    <a:p>
                      <a:pPr>
                        <a:lnSpc>
                          <a:spcPts val="4199"/>
                        </a:lnSpc>
                      </a:pPr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66800" y="7429582"/>
            <a:ext cx="8115300" cy="1126701"/>
            <a:chOff x="0" y="0"/>
            <a:chExt cx="2137363" cy="2967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296744"/>
            </a:xfrm>
            <a:custGeom>
              <a:avLst/>
              <a:gdLst/>
              <a:ahLst/>
              <a:cxnLst/>
              <a:rect r="r" b="b" t="t" l="l"/>
              <a:pathLst>
                <a:path h="296744" w="2137363">
                  <a:moveTo>
                    <a:pt x="13356" y="0"/>
                  </a:moveTo>
                  <a:lnTo>
                    <a:pt x="2124007" y="0"/>
                  </a:lnTo>
                  <a:cubicBezTo>
                    <a:pt x="2127549" y="0"/>
                    <a:pt x="2130946" y="1407"/>
                    <a:pt x="2133451" y="3912"/>
                  </a:cubicBezTo>
                  <a:cubicBezTo>
                    <a:pt x="2135956" y="6417"/>
                    <a:pt x="2137363" y="9814"/>
                    <a:pt x="2137363" y="13356"/>
                  </a:cubicBezTo>
                  <a:lnTo>
                    <a:pt x="2137363" y="283388"/>
                  </a:lnTo>
                  <a:cubicBezTo>
                    <a:pt x="2137363" y="286931"/>
                    <a:pt x="2135956" y="290328"/>
                    <a:pt x="2133451" y="292832"/>
                  </a:cubicBezTo>
                  <a:cubicBezTo>
                    <a:pt x="2130946" y="295337"/>
                    <a:pt x="2127549" y="296744"/>
                    <a:pt x="2124007" y="296744"/>
                  </a:cubicBezTo>
                  <a:lnTo>
                    <a:pt x="13356" y="296744"/>
                  </a:lnTo>
                  <a:cubicBezTo>
                    <a:pt x="9814" y="296744"/>
                    <a:pt x="6417" y="295337"/>
                    <a:pt x="3912" y="292832"/>
                  </a:cubicBezTo>
                  <a:cubicBezTo>
                    <a:pt x="1407" y="290328"/>
                    <a:pt x="0" y="286931"/>
                    <a:pt x="0" y="283388"/>
                  </a:cubicBezTo>
                  <a:lnTo>
                    <a:pt x="0" y="13356"/>
                  </a:lnTo>
                  <a:cubicBezTo>
                    <a:pt x="0" y="9814"/>
                    <a:pt x="1407" y="6417"/>
                    <a:pt x="3912" y="3912"/>
                  </a:cubicBezTo>
                  <a:cubicBezTo>
                    <a:pt x="6417" y="1407"/>
                    <a:pt x="9814" y="0"/>
                    <a:pt x="133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137363" cy="4015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1B131B"/>
                  </a:solidFill>
                  <a:latin typeface="Codec Pro"/>
                </a:rPr>
                <a:t> Sustainable Development Goals 2 and 12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6800" y="2439301"/>
            <a:ext cx="16230600" cy="438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00"/>
              </a:lnSpc>
            </a:pPr>
            <a:r>
              <a:rPr lang="en-US" sz="10900">
                <a:solidFill>
                  <a:srgbClr val="FFFFFF"/>
                </a:solidFill>
                <a:latin typeface="Codec Pro Bold"/>
              </a:rPr>
              <a:t>FOODLINK: CONNECTING SURPLUS TO SUSTENANCE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889113" y="-1092838"/>
            <a:ext cx="27407332" cy="14002655"/>
          </a:xfrm>
          <a:custGeom>
            <a:avLst/>
            <a:gdLst/>
            <a:ahLst/>
            <a:cxnLst/>
            <a:rect r="r" b="b" t="t" l="l"/>
            <a:pathLst>
              <a:path h="14002655" w="27407332">
                <a:moveTo>
                  <a:pt x="27407332" y="0"/>
                </a:moveTo>
                <a:lnTo>
                  <a:pt x="0" y="0"/>
                </a:lnTo>
                <a:lnTo>
                  <a:pt x="0" y="14002655"/>
                </a:lnTo>
                <a:lnTo>
                  <a:pt x="27407332" y="14002655"/>
                </a:lnTo>
                <a:lnTo>
                  <a:pt x="27407332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57535" y="1778068"/>
            <a:ext cx="6565270" cy="6701142"/>
            <a:chOff x="0" y="0"/>
            <a:chExt cx="1729125" cy="1764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9125" cy="1764910"/>
            </a:xfrm>
            <a:custGeom>
              <a:avLst/>
              <a:gdLst/>
              <a:ahLst/>
              <a:cxnLst/>
              <a:rect r="r" b="b" t="t" l="l"/>
              <a:pathLst>
                <a:path h="1764910" w="1729125">
                  <a:moveTo>
                    <a:pt x="0" y="0"/>
                  </a:moveTo>
                  <a:lnTo>
                    <a:pt x="1729125" y="0"/>
                  </a:lnTo>
                  <a:lnTo>
                    <a:pt x="1729125" y="1764910"/>
                  </a:lnTo>
                  <a:lnTo>
                    <a:pt x="0" y="1764910"/>
                  </a:lnTo>
                  <a:close/>
                </a:path>
              </a:pathLst>
            </a:custGeom>
            <a:solidFill>
              <a:srgbClr val="2667FF">
                <a:alpha val="6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729125" cy="1841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092000" y="1778068"/>
          <a:ext cx="6330805" cy="7699850"/>
        </p:xfrm>
        <a:graphic>
          <a:graphicData uri="http://schemas.openxmlformats.org/drawingml/2006/table">
            <a:tbl>
              <a:tblPr/>
              <a:tblGrid>
                <a:gridCol w="5534131"/>
                <a:gridCol w="796674"/>
              </a:tblGrid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Background of the Study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DC4858"/>
                          </a:solidFill>
                          <a:latin typeface="Codec Pro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Problem Statement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1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Architectural </a:t>
                      </a: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Framework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Proposed Solution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1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Implementation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Working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81B"/>
                          </a:solidFill>
                          <a:latin typeface="Codec Pro Bold"/>
                        </a:rPr>
                        <a:t>Team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DC4858"/>
                          </a:solidFill>
                          <a:latin typeface="Codec Pro Bold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74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75621" y="4074877"/>
            <a:ext cx="8374804" cy="219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10"/>
              </a:lnSpc>
            </a:pPr>
            <a:r>
              <a:rPr lang="en-US" sz="14810">
                <a:solidFill>
                  <a:srgbClr val="FFFFFF"/>
                </a:solidFill>
                <a:latin typeface="Codec Pro 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33" y="96599"/>
            <a:ext cx="4110447" cy="5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Times New Roman"/>
              </a:rPr>
              <a:t>Boolean Hooligans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A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005034"/>
            <a:ext cx="8281966" cy="8281966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66964">
            <a:off x="11855726" y="8241454"/>
            <a:ext cx="8212044" cy="4091091"/>
          </a:xfrm>
          <a:custGeom>
            <a:avLst/>
            <a:gdLst/>
            <a:ahLst/>
            <a:cxnLst/>
            <a:rect r="r" b="b" t="t" l="l"/>
            <a:pathLst>
              <a:path h="4091091" w="8212044">
                <a:moveTo>
                  <a:pt x="0" y="0"/>
                </a:moveTo>
                <a:lnTo>
                  <a:pt x="8212044" y="0"/>
                </a:lnTo>
                <a:lnTo>
                  <a:pt x="8212044" y="4091092"/>
                </a:lnTo>
                <a:lnTo>
                  <a:pt x="0" y="4091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1808" y="-143136"/>
            <a:ext cx="8136325" cy="5739807"/>
          </a:xfrm>
          <a:custGeom>
            <a:avLst/>
            <a:gdLst/>
            <a:ahLst/>
            <a:cxnLst/>
            <a:rect r="r" b="b" t="t" l="l"/>
            <a:pathLst>
              <a:path h="5739807" w="8136325">
                <a:moveTo>
                  <a:pt x="0" y="0"/>
                </a:moveTo>
                <a:lnTo>
                  <a:pt x="8136325" y="0"/>
                </a:lnTo>
                <a:lnTo>
                  <a:pt x="8136325" y="5739808"/>
                </a:lnTo>
                <a:lnTo>
                  <a:pt x="0" y="573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953" y="163236"/>
            <a:ext cx="3505791" cy="448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  <a:spcBef>
                <a:spcPct val="0"/>
              </a:spcBef>
            </a:pPr>
            <a:r>
              <a:rPr lang="en-US" sz="2578">
                <a:solidFill>
                  <a:srgbClr val="FFFFFF"/>
                </a:solidFill>
                <a:latin typeface="Source Serif Pro Bold"/>
              </a:rPr>
              <a:t>Boolean Hooligans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50050" y="4354362"/>
            <a:ext cx="9335603" cy="497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4"/>
              </a:lnSpc>
            </a:pPr>
            <a:r>
              <a:rPr lang="en-US" sz="4017">
                <a:solidFill>
                  <a:srgbClr val="C8FFBE"/>
                </a:solidFill>
                <a:latin typeface="Codec Pro Bold"/>
              </a:rPr>
              <a:t>Addressing the dual challenges of food waste and hunger disparities in urban areas by constructing a bridge that efficiently channels surplus food to those in need, thereby combating food waste and ensuring equitable access to nutritious meals.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0050" y="2402918"/>
            <a:ext cx="8893373" cy="178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Codec Pro Bold"/>
              </a:rPr>
              <a:t>BACKGROUND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658" y="7812263"/>
            <a:ext cx="14984685" cy="5421731"/>
          </a:xfrm>
          <a:custGeom>
            <a:avLst/>
            <a:gdLst/>
            <a:ahLst/>
            <a:cxnLst/>
            <a:rect r="r" b="b" t="t" l="l"/>
            <a:pathLst>
              <a:path h="5421731" w="14984685">
                <a:moveTo>
                  <a:pt x="0" y="0"/>
                </a:moveTo>
                <a:lnTo>
                  <a:pt x="14984684" y="0"/>
                </a:lnTo>
                <a:lnTo>
                  <a:pt x="14984684" y="5421731"/>
                </a:lnTo>
                <a:lnTo>
                  <a:pt x="0" y="5421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371446" cy="10371446"/>
          </a:xfrm>
          <a:custGeom>
            <a:avLst/>
            <a:gdLst/>
            <a:ahLst/>
            <a:cxnLst/>
            <a:rect r="r" b="b" t="t" l="l"/>
            <a:pathLst>
              <a:path h="10371446" w="10371446">
                <a:moveTo>
                  <a:pt x="0" y="0"/>
                </a:moveTo>
                <a:lnTo>
                  <a:pt x="10371446" y="0"/>
                </a:lnTo>
                <a:lnTo>
                  <a:pt x="10371446" y="10371446"/>
                </a:lnTo>
                <a:lnTo>
                  <a:pt x="0" y="10371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952885" y="0"/>
          <a:ext cx="11335115" cy="10280354"/>
        </p:xfrm>
        <a:graphic>
          <a:graphicData uri="http://schemas.openxmlformats.org/drawingml/2006/table">
            <a:tbl>
              <a:tblPr/>
              <a:tblGrid>
                <a:gridCol w="2836499"/>
                <a:gridCol w="8498616"/>
              </a:tblGrid>
              <a:tr h="27651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667FF"/>
                          </a:solidFill>
                          <a:latin typeface="Codec Pro Bold"/>
                        </a:rPr>
                        <a:t>SCOPE OF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667FF"/>
                          </a:solidFill>
                          <a:latin typeface="Codec Pro Bold"/>
                        </a:rPr>
                        <a:t>THE P</a:t>
                      </a:r>
                      <a:r>
                        <a:rPr lang="en-US" sz="2599">
                          <a:solidFill>
                            <a:srgbClr val="2667FF"/>
                          </a:solidFill>
                          <a:latin typeface="Codec Pro"/>
                        </a:rPr>
                        <a:t>ROJECT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Our project seeks to create a </a:t>
                      </a:r>
                      <a:r>
                        <a:rPr lang="en-US" sz="2099">
                          <a:solidFill>
                            <a:srgbClr val="C1FF72"/>
                          </a:solidFill>
                          <a:latin typeface="Codec Pro Bold"/>
                        </a:rPr>
                        <a:t>user-friendly web app</a:t>
                      </a: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 connecting surplus food providers, like restaurants and grocery stores, with local food banks. This solution efficiently redirects surplus food to reduce waste and improve food access in underserved urban communities.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39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667FF"/>
                          </a:solidFill>
                          <a:latin typeface="Codec Pro Bold"/>
                        </a:rPr>
                        <a:t>RELEVANCE OF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2667FF"/>
                          </a:solidFill>
                          <a:latin typeface="Codec Pro Bold"/>
                        </a:rPr>
                        <a:t>THE PROJECT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453387" indent="-226693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Our project aligns with the United Nations </a:t>
                      </a:r>
                      <a:r>
                        <a:rPr lang="en-US" sz="2099">
                          <a:solidFill>
                            <a:srgbClr val="C1FF72"/>
                          </a:solidFill>
                          <a:latin typeface="Codec Pro Bold"/>
                        </a:rPr>
                        <a:t>Sustainable Development Goals (SDGs), specifically Goal 2 (Zero Hunger) and Goal 12 (Responsible Consumption and Production)</a:t>
                      </a: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. By addressing food waste and hunger disparities, we contribute to the achievement of these global objectives.</a:t>
                      </a:r>
                      <a:endParaRPr lang="en-US" sz="1100"/>
                    </a:p>
                    <a:p>
                      <a:pPr algn="just" marL="453387" indent="-226693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It promotes </a:t>
                      </a:r>
                      <a:r>
                        <a:rPr lang="en-US" sz="2099">
                          <a:solidFill>
                            <a:srgbClr val="C1FF72"/>
                          </a:solidFill>
                          <a:latin typeface="Codec Pro"/>
                        </a:rPr>
                        <a:t>food equity</a:t>
                      </a: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 and social justice in urban environments.</a:t>
                      </a:r>
                    </a:p>
                    <a:p>
                      <a:pPr algn="just" marL="453387" indent="-226693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Our solution can </a:t>
                      </a:r>
                      <a:r>
                        <a:rPr lang="en-US" sz="2099">
                          <a:solidFill>
                            <a:srgbClr val="C1FF72"/>
                          </a:solidFill>
                          <a:latin typeface="Codec Pro"/>
                        </a:rPr>
                        <a:t>minimize the carbon footprint</a:t>
                      </a: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 associated with food production and disposal, contributing to a more sustainable urban environment.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12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667FF"/>
                          </a:solidFill>
                          <a:latin typeface="Codec Pro Bold"/>
                        </a:rPr>
                        <a:t>RESEARCH QUESTION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odec Pro"/>
                        </a:rPr>
                        <a:t>How can the development and implementation of a user-friendly web app facilitate the efficient redistribution of surplus food in urban areas, effectively reducing food waste and hunger disparities, while aligning with Sustainable Development Goals 2 and 12?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58729" y="4627788"/>
            <a:ext cx="5947867" cy="3568720"/>
            <a:chOff x="0" y="0"/>
            <a:chExt cx="6350000" cy="381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33333" r="0" b="-333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25937" y="1275463"/>
            <a:ext cx="6648762" cy="268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10"/>
              </a:lnSpc>
            </a:pPr>
            <a:r>
              <a:rPr lang="en-US" sz="9009">
                <a:solidFill>
                  <a:srgbClr val="FFFFFF"/>
                </a:solidFill>
                <a:latin typeface="Codec Pro Bold"/>
              </a:rPr>
              <a:t>Problem </a:t>
            </a:r>
          </a:p>
          <a:p>
            <a:pPr>
              <a:lnSpc>
                <a:spcPts val="9910"/>
              </a:lnSpc>
            </a:pPr>
            <a:r>
              <a:rPr lang="en-US" sz="9009">
                <a:solidFill>
                  <a:srgbClr val="FFFFFF"/>
                </a:solidFill>
                <a:latin typeface="Codec Pro Bold"/>
              </a:rPr>
              <a:t>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227" y="106052"/>
            <a:ext cx="4110447" cy="5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Times New Roman"/>
              </a:rPr>
              <a:t>Boolean Hooligans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A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996" y="1329690"/>
            <a:ext cx="7242860" cy="101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1"/>
              </a:lnSpc>
            </a:pPr>
            <a:r>
              <a:rPr lang="en-US" sz="6871">
                <a:solidFill>
                  <a:srgbClr val="FFFFFF"/>
                </a:solidFill>
                <a:latin typeface="Codec Pro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12755335" y="2027308"/>
            <a:ext cx="3038659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110854" y="1838729"/>
            <a:ext cx="377158" cy="37715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61561" y="1838729"/>
            <a:ext cx="377158" cy="37715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5400000">
            <a:off x="15870162" y="2834421"/>
            <a:ext cx="3258590" cy="1577086"/>
          </a:xfrm>
          <a:custGeom>
            <a:avLst/>
            <a:gdLst/>
            <a:ahLst/>
            <a:cxnLst/>
            <a:rect r="r" b="b" t="t" l="l"/>
            <a:pathLst>
              <a:path h="1577086" w="3258590">
                <a:moveTo>
                  <a:pt x="0" y="0"/>
                </a:moveTo>
                <a:lnTo>
                  <a:pt x="3258590" y="0"/>
                </a:lnTo>
                <a:lnTo>
                  <a:pt x="3258590" y="1577086"/>
                </a:lnTo>
                <a:lnTo>
                  <a:pt x="0" y="1577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18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061561" y="5036769"/>
            <a:ext cx="377158" cy="37715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12755456" y="5225348"/>
            <a:ext cx="3038659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110854" y="5036769"/>
            <a:ext cx="377158" cy="37715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8802777" y="5225348"/>
            <a:ext cx="3038659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158175" y="5036769"/>
            <a:ext cx="377158" cy="37715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true" rot="-5400000">
            <a:off x="5467924" y="6039189"/>
            <a:ext cx="3258590" cy="1577086"/>
          </a:xfrm>
          <a:custGeom>
            <a:avLst/>
            <a:gdLst/>
            <a:ahLst/>
            <a:cxnLst/>
            <a:rect r="r" b="b" t="t" l="l"/>
            <a:pathLst>
              <a:path h="1577086" w="3258590">
                <a:moveTo>
                  <a:pt x="0" y="1577086"/>
                </a:moveTo>
                <a:lnTo>
                  <a:pt x="3258590" y="1577086"/>
                </a:lnTo>
                <a:lnTo>
                  <a:pt x="3258590" y="0"/>
                </a:lnTo>
                <a:lnTo>
                  <a:pt x="0" y="0"/>
                </a:lnTo>
                <a:lnTo>
                  <a:pt x="0" y="15770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18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061561" y="8268448"/>
            <a:ext cx="377158" cy="377158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AutoShape 20" id="20"/>
          <p:cNvSpPr/>
          <p:nvPr/>
        </p:nvSpPr>
        <p:spPr>
          <a:xfrm>
            <a:off x="12755456" y="8457027"/>
            <a:ext cx="3038659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110854" y="8268448"/>
            <a:ext cx="377158" cy="377158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AutoShape 23" id="23"/>
          <p:cNvSpPr/>
          <p:nvPr/>
        </p:nvSpPr>
        <p:spPr>
          <a:xfrm>
            <a:off x="8802777" y="8457027"/>
            <a:ext cx="3038659" cy="0"/>
          </a:xfrm>
          <a:prstGeom prst="line">
            <a:avLst/>
          </a:prstGeom>
          <a:ln cap="flat" w="5715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158175" y="8268448"/>
            <a:ext cx="377158" cy="377158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9CFB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941147" y="2174926"/>
            <a:ext cx="4422426" cy="10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Fetch Shelter Information from Google 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757462" y="2206362"/>
            <a:ext cx="2988522" cy="10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Data Preprocessing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11337" y="5480343"/>
            <a:ext cx="3811080" cy="53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Optimize Distribution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59207" y="5486274"/>
            <a:ext cx="266146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107">
                <a:solidFill>
                  <a:srgbClr val="7ED957"/>
                </a:solidFill>
                <a:latin typeface="Klein Condensed"/>
              </a:rPr>
              <a:t>Match Making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16279" y="5368223"/>
            <a:ext cx="366772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3107">
                <a:solidFill>
                  <a:srgbClr val="7ED957"/>
                </a:solidFill>
                <a:latin typeface="Klein Condensed"/>
              </a:rPr>
              <a:t>Predicting Demand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8676" y="8838674"/>
            <a:ext cx="3811080" cy="53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Notify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02493" y="8690017"/>
            <a:ext cx="2991689" cy="106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Donation Confirmation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21758" y="8838674"/>
            <a:ext cx="2991689" cy="53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2"/>
              </a:lnSpc>
              <a:spcBef>
                <a:spcPct val="0"/>
              </a:spcBef>
            </a:pPr>
            <a:r>
              <a:rPr lang="en-US" sz="3493">
                <a:solidFill>
                  <a:srgbClr val="7ED957"/>
                </a:solidFill>
                <a:latin typeface="Klein Condensed"/>
              </a:rPr>
              <a:t>Update FeedBack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35292" y="344797"/>
            <a:ext cx="4128280" cy="132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7474" indent="-313737" lvl="1">
              <a:lnSpc>
                <a:spcPts val="3487"/>
              </a:lnSpc>
              <a:buFont typeface="Arial"/>
              <a:buChar char="•"/>
            </a:pPr>
            <a:r>
              <a:rPr lang="en-US" sz="2906">
                <a:solidFill>
                  <a:srgbClr val="D0D5D6"/>
                </a:solidFill>
                <a:latin typeface="Klein Condensed"/>
              </a:rPr>
              <a:t>Access Google API</a:t>
            </a:r>
          </a:p>
          <a:p>
            <a:pPr marL="627474" indent="-313737" lvl="1">
              <a:lnSpc>
                <a:spcPts val="3487"/>
              </a:lnSpc>
              <a:buFont typeface="Arial"/>
              <a:buChar char="•"/>
            </a:pPr>
            <a:r>
              <a:rPr lang="en-US" sz="2906">
                <a:solidFill>
                  <a:srgbClr val="D0D5D6"/>
                </a:solidFill>
                <a:latin typeface="Klein Condensed"/>
              </a:rPr>
              <a:t>Retrieve Data In Nearby Shelters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274665" y="4446438"/>
            <a:ext cx="3809335" cy="42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6026" indent="-293013" lvl="1">
              <a:lnSpc>
                <a:spcPts val="3257"/>
              </a:lnSpc>
              <a:buFont typeface="Arial"/>
              <a:buChar char="•"/>
            </a:pPr>
            <a:r>
              <a:rPr lang="en-US" sz="2714">
                <a:solidFill>
                  <a:srgbClr val="D0D5D6"/>
                </a:solidFill>
                <a:latin typeface="Klein Condensed"/>
              </a:rPr>
              <a:t>AI Prediction Model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16279" y="426236"/>
            <a:ext cx="3842687" cy="124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6"/>
              </a:lnSpc>
            </a:pPr>
          </a:p>
          <a:p>
            <a:pPr marL="584066" indent="-292033" lvl="1">
              <a:lnSpc>
                <a:spcPts val="3246"/>
              </a:lnSpc>
              <a:buFont typeface="Arial"/>
              <a:buChar char="•"/>
            </a:pPr>
            <a:r>
              <a:rPr lang="en-US" sz="2705">
                <a:solidFill>
                  <a:srgbClr val="D0D5D6"/>
                </a:solidFill>
                <a:latin typeface="Klein Condensed"/>
              </a:rPr>
              <a:t>Clean and prepare shelter Data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42946" y="3789056"/>
            <a:ext cx="3912974" cy="125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Find Matching Shelter</a:t>
            </a:r>
          </a:p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Check Shelter Location and Capacity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92885" y="3729095"/>
            <a:ext cx="4329222" cy="125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Allocate food to Shelters</a:t>
            </a:r>
          </a:p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Distribution Optimization (by pattern recognition)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97219" y="7353738"/>
            <a:ext cx="3022537" cy="84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Notify Matched Shelter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19756" y="6596756"/>
            <a:ext cx="413616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4747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Wait for shelter Confirmation</a:t>
            </a:r>
          </a:p>
          <a:p>
            <a:pPr algn="just">
              <a:lnSpc>
                <a:spcPts val="3305"/>
              </a:lnSpc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Yes ----&gt;   Record donation</a:t>
            </a:r>
          </a:p>
          <a:p>
            <a:pPr algn="just">
              <a:lnSpc>
                <a:spcPts val="3305"/>
              </a:lnSpc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No ----&gt;    Notify Other Shelter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93653" y="6596756"/>
            <a:ext cx="3912974" cy="167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Gather info on Food Quantity </a:t>
            </a:r>
          </a:p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Food Quality</a:t>
            </a:r>
          </a:p>
          <a:p>
            <a:pPr marL="594749" indent="-297374" lvl="1">
              <a:lnSpc>
                <a:spcPts val="3305"/>
              </a:lnSpc>
              <a:buFont typeface="Arial"/>
              <a:buChar char="•"/>
            </a:pPr>
            <a:r>
              <a:rPr lang="en-US" sz="2754">
                <a:solidFill>
                  <a:srgbClr val="D0D5D6"/>
                </a:solidFill>
                <a:latin typeface="Klein Condensed"/>
              </a:rPr>
              <a:t>Food Wastage, excess etc</a:t>
            </a:r>
          </a:p>
        </p:txBody>
      </p:sp>
      <p:sp>
        <p:nvSpPr>
          <p:cNvPr name="Freeform 42" id="42"/>
          <p:cNvSpPr/>
          <p:nvPr/>
        </p:nvSpPr>
        <p:spPr>
          <a:xfrm flipH="true" flipV="false" rot="0">
            <a:off x="-6184810" y="-1249142"/>
            <a:ext cx="27407332" cy="14002655"/>
          </a:xfrm>
          <a:custGeom>
            <a:avLst/>
            <a:gdLst/>
            <a:ahLst/>
            <a:cxnLst/>
            <a:rect r="r" b="b" t="t" l="l"/>
            <a:pathLst>
              <a:path h="14002655" w="27407332">
                <a:moveTo>
                  <a:pt x="27407332" y="0"/>
                </a:moveTo>
                <a:lnTo>
                  <a:pt x="0" y="0"/>
                </a:lnTo>
                <a:lnTo>
                  <a:pt x="0" y="14002655"/>
                </a:lnTo>
                <a:lnTo>
                  <a:pt x="27407332" y="14002655"/>
                </a:lnTo>
                <a:lnTo>
                  <a:pt x="27407332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262313" y="3149401"/>
            <a:ext cx="5770138" cy="6603878"/>
          </a:xfrm>
          <a:custGeom>
            <a:avLst/>
            <a:gdLst/>
            <a:ahLst/>
            <a:cxnLst/>
            <a:rect r="r" b="b" t="t" l="l"/>
            <a:pathLst>
              <a:path h="6603878" w="5770138">
                <a:moveTo>
                  <a:pt x="0" y="0"/>
                </a:moveTo>
                <a:lnTo>
                  <a:pt x="5770138" y="0"/>
                </a:lnTo>
                <a:lnTo>
                  <a:pt x="5770138" y="6603878"/>
                </a:lnTo>
                <a:lnTo>
                  <a:pt x="0" y="6603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75996" y="240022"/>
            <a:ext cx="4110447" cy="5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Times New Roman"/>
              </a:rPr>
              <a:t>Boolean Hooligans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151457" y="-2129722"/>
            <a:ext cx="27407332" cy="14002655"/>
          </a:xfrm>
          <a:custGeom>
            <a:avLst/>
            <a:gdLst/>
            <a:ahLst/>
            <a:cxnLst/>
            <a:rect r="r" b="b" t="t" l="l"/>
            <a:pathLst>
              <a:path h="14002655" w="27407332">
                <a:moveTo>
                  <a:pt x="27407332" y="0"/>
                </a:moveTo>
                <a:lnTo>
                  <a:pt x="0" y="0"/>
                </a:lnTo>
                <a:lnTo>
                  <a:pt x="0" y="14002655"/>
                </a:lnTo>
                <a:lnTo>
                  <a:pt x="27407332" y="14002655"/>
                </a:lnTo>
                <a:lnTo>
                  <a:pt x="27407332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30637" y="3035984"/>
            <a:ext cx="5227594" cy="2975917"/>
          </a:xfrm>
          <a:custGeom>
            <a:avLst/>
            <a:gdLst/>
            <a:ahLst/>
            <a:cxnLst/>
            <a:rect r="r" b="b" t="t" l="l"/>
            <a:pathLst>
              <a:path h="2975917" w="5227594">
                <a:moveTo>
                  <a:pt x="0" y="0"/>
                </a:moveTo>
                <a:lnTo>
                  <a:pt x="5227594" y="0"/>
                </a:lnTo>
                <a:lnTo>
                  <a:pt x="5227594" y="2975917"/>
                </a:lnTo>
                <a:lnTo>
                  <a:pt x="0" y="2975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5289" y="3209061"/>
            <a:ext cx="6908711" cy="1934439"/>
          </a:xfrm>
          <a:custGeom>
            <a:avLst/>
            <a:gdLst/>
            <a:ahLst/>
            <a:cxnLst/>
            <a:rect r="r" b="b" t="t" l="l"/>
            <a:pathLst>
              <a:path h="1934439" w="6908711">
                <a:moveTo>
                  <a:pt x="0" y="0"/>
                </a:moveTo>
                <a:lnTo>
                  <a:pt x="6908711" y="0"/>
                </a:lnTo>
                <a:lnTo>
                  <a:pt x="6908711" y="1934439"/>
                </a:lnTo>
                <a:lnTo>
                  <a:pt x="0" y="1934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6149" y="6591079"/>
            <a:ext cx="2722880" cy="3042324"/>
          </a:xfrm>
          <a:custGeom>
            <a:avLst/>
            <a:gdLst/>
            <a:ahLst/>
            <a:cxnLst/>
            <a:rect r="r" b="b" t="t" l="l"/>
            <a:pathLst>
              <a:path h="3042324" w="2722880">
                <a:moveTo>
                  <a:pt x="0" y="0"/>
                </a:moveTo>
                <a:lnTo>
                  <a:pt x="2722880" y="0"/>
                </a:lnTo>
                <a:lnTo>
                  <a:pt x="2722880" y="3042324"/>
                </a:lnTo>
                <a:lnTo>
                  <a:pt x="0" y="3042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4969" y="6611216"/>
            <a:ext cx="3022187" cy="3022187"/>
          </a:xfrm>
          <a:custGeom>
            <a:avLst/>
            <a:gdLst/>
            <a:ahLst/>
            <a:cxnLst/>
            <a:rect r="r" b="b" t="t" l="l"/>
            <a:pathLst>
              <a:path h="3022187" w="3022187">
                <a:moveTo>
                  <a:pt x="0" y="0"/>
                </a:moveTo>
                <a:lnTo>
                  <a:pt x="3022187" y="0"/>
                </a:lnTo>
                <a:lnTo>
                  <a:pt x="3022187" y="3022187"/>
                </a:lnTo>
                <a:lnTo>
                  <a:pt x="0" y="3022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24161" y="6611216"/>
            <a:ext cx="2644414" cy="3022187"/>
          </a:xfrm>
          <a:custGeom>
            <a:avLst/>
            <a:gdLst/>
            <a:ahLst/>
            <a:cxnLst/>
            <a:rect r="r" b="b" t="t" l="l"/>
            <a:pathLst>
              <a:path h="3022187" w="2644414">
                <a:moveTo>
                  <a:pt x="0" y="0"/>
                </a:moveTo>
                <a:lnTo>
                  <a:pt x="2644414" y="0"/>
                </a:lnTo>
                <a:lnTo>
                  <a:pt x="2644414" y="3022187"/>
                </a:lnTo>
                <a:lnTo>
                  <a:pt x="0" y="3022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594" y="169874"/>
            <a:ext cx="4110447" cy="5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Times New Roman"/>
              </a:rPr>
              <a:t>Boolean Hooligans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2106" y="1200150"/>
            <a:ext cx="11313738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Source Serif Pro Bold"/>
              </a:rPr>
              <a:t>TECHNOLOGY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5742" y="5133975"/>
            <a:ext cx="1398859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Klein Condensed Bold"/>
              </a:rPr>
              <a:t>Google maps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651" y="2800069"/>
            <a:ext cx="13452697" cy="6308367"/>
          </a:xfrm>
          <a:custGeom>
            <a:avLst/>
            <a:gdLst/>
            <a:ahLst/>
            <a:cxnLst/>
            <a:rect r="r" b="b" t="t" l="l"/>
            <a:pathLst>
              <a:path h="6308367" w="13452697">
                <a:moveTo>
                  <a:pt x="0" y="0"/>
                </a:moveTo>
                <a:lnTo>
                  <a:pt x="13452698" y="0"/>
                </a:lnTo>
                <a:lnTo>
                  <a:pt x="13452698" y="6308367"/>
                </a:lnTo>
                <a:lnTo>
                  <a:pt x="0" y="630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507" y="129379"/>
            <a:ext cx="4110447" cy="5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Times New Roman"/>
              </a:rPr>
              <a:t>Boolean Hooligans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507" y="1450283"/>
            <a:ext cx="11189410" cy="125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>
                <a:solidFill>
                  <a:srgbClr val="FFFFFF"/>
                </a:solidFill>
                <a:latin typeface="Codec Pro Bold"/>
              </a:rPr>
              <a:t>WORKING - WEB APP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0629" y="-307363"/>
            <a:ext cx="10944234" cy="10944234"/>
          </a:xfrm>
          <a:custGeom>
            <a:avLst/>
            <a:gdLst/>
            <a:ahLst/>
            <a:cxnLst/>
            <a:rect r="r" b="b" t="t" l="l"/>
            <a:pathLst>
              <a:path h="10944234" w="10944234">
                <a:moveTo>
                  <a:pt x="0" y="0"/>
                </a:moveTo>
                <a:lnTo>
                  <a:pt x="10944234" y="0"/>
                </a:lnTo>
                <a:lnTo>
                  <a:pt x="10944234" y="10944234"/>
                </a:lnTo>
                <a:lnTo>
                  <a:pt x="0" y="1094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7101" y="2825037"/>
            <a:ext cx="16482199" cy="514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70"/>
              </a:lnSpc>
              <a:spcBef>
                <a:spcPct val="0"/>
              </a:spcBef>
            </a:pPr>
            <a:r>
              <a:rPr lang="en-US" sz="5641">
                <a:solidFill>
                  <a:srgbClr val="FFFFFF"/>
                </a:solidFill>
                <a:latin typeface="Klein Condensed"/>
              </a:rPr>
              <a:t>In our project, we harnessed the power of IBM z-series mainframes to address our computer's limitations in multi-processing and lack of communication between systems. By leveraging the z-series' robust parallel computing capabilities, we significantly improved our project's performance and scalability, enabling efficient data processing and analytics.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101" y="1217018"/>
            <a:ext cx="8366899" cy="125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>
                <a:solidFill>
                  <a:srgbClr val="83CD29"/>
                </a:solidFill>
                <a:latin typeface="Codec Pro Bold"/>
              </a:rPr>
              <a:t>IBM-Z ROLE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DAFx4zIPb78</dc:identifier>
  <dcterms:modified xsi:type="dcterms:W3CDTF">2011-08-01T06:04:30Z</dcterms:modified>
  <cp:revision>1</cp:revision>
  <dc:title>Research Proposal Business Presentation in Black Purple Abstract Tech Style</dc:title>
</cp:coreProperties>
</file>